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27"/>
  </p:notesMasterIdLst>
  <p:sldIdLst>
    <p:sldId id="268" r:id="rId2"/>
    <p:sldId id="262" r:id="rId3"/>
    <p:sldId id="263" r:id="rId4"/>
    <p:sldId id="261" r:id="rId5"/>
    <p:sldId id="265" r:id="rId6"/>
    <p:sldId id="271" r:id="rId7"/>
    <p:sldId id="272" r:id="rId8"/>
    <p:sldId id="274" r:id="rId9"/>
    <p:sldId id="286" r:id="rId10"/>
    <p:sldId id="275" r:id="rId11"/>
    <p:sldId id="276" r:id="rId12"/>
    <p:sldId id="277" r:id="rId13"/>
    <p:sldId id="278" r:id="rId14"/>
    <p:sldId id="279" r:id="rId15"/>
    <p:sldId id="290" r:id="rId16"/>
    <p:sldId id="280" r:id="rId17"/>
    <p:sldId id="281" r:id="rId18"/>
    <p:sldId id="282" r:id="rId19"/>
    <p:sldId id="283" r:id="rId20"/>
    <p:sldId id="284" r:id="rId21"/>
    <p:sldId id="287" r:id="rId22"/>
    <p:sldId id="289" r:id="rId23"/>
    <p:sldId id="285" r:id="rId24"/>
    <p:sldId id="288" r:id="rId25"/>
    <p:sldId id="269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F8A392-1335-453F-8466-B825AA3F683F}" type="datetimeFigureOut">
              <a:rPr lang="en-IN" smtClean="0"/>
              <a:t>09-08-2022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CB8DAB-7DD9-4554-9675-CAF4F8D05BE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364923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" name="Google Shape;5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65472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23629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800" cy="26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47" name="Google Shape;47;p11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800" cy="17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ctr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ctr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ctr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ctr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ctr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8" name="Google Shape;48;p1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40400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84897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009BB5-4678-34D1-12A5-BAB48E19B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6DFB7E-A265-B7CA-6511-E2D6326EEA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7B5965-4936-C02C-41C3-EBF3B5C51E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1A5A9-004A-4D20-9BED-560BC6511B2B}" type="datetimeFigureOut">
              <a:rPr lang="en-IN" smtClean="0"/>
              <a:t>09-08-2022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246B51-8464-9D1F-AF77-3246F8D343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BA3CF2-961B-A8AC-5171-D0D032A48C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18647-78CB-4887-BF6B-B7D936B7C54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293885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l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58356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60412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2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 algn="l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2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 algn="l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07061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83611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 algn="l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42138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400" cy="54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77275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38;p9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600" cy="16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6000" cy="49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457189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l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87690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400" cy="8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30479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4" name="Google Shape;44;p1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37897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11470634" y="88700"/>
            <a:ext cx="464825" cy="4772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80429372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>
            <a:spLocks noGrp="1"/>
          </p:cNvSpPr>
          <p:nvPr>
            <p:ph type="ctrTitle"/>
          </p:nvPr>
        </p:nvSpPr>
        <p:spPr>
          <a:xfrm>
            <a:off x="421000" y="679333"/>
            <a:ext cx="11350000" cy="5046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pPr algn="l">
              <a:lnSpc>
                <a:spcPct val="100000"/>
              </a:lnSpc>
              <a:spcBef>
                <a:spcPts val="0"/>
              </a:spcBef>
              <a:buSzPts val="5200"/>
            </a:pPr>
            <a:r>
              <a:rPr lang="en-GB" sz="5600" b="1" dirty="0">
                <a:solidFill>
                  <a:srgbClr val="CC0000"/>
                </a:solidFill>
                <a:latin typeface="Montserrat"/>
                <a:ea typeface="Montserrat"/>
                <a:cs typeface="Montserrat"/>
                <a:sym typeface="Montserrat"/>
              </a:rPr>
              <a:t>          </a:t>
            </a:r>
            <a:br>
              <a:rPr lang="en-GB" sz="5600" b="1" dirty="0">
                <a:solidFill>
                  <a:srgbClr val="CC000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GB" sz="5600" b="1" dirty="0">
                <a:solidFill>
                  <a:srgbClr val="CC000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-GB" sz="5600" b="1" dirty="0">
                <a:solidFill>
                  <a:srgbClr val="CC0000"/>
                </a:solidFill>
                <a:latin typeface="Montserrat"/>
                <a:ea typeface="Montserrat"/>
                <a:cs typeface="Montserrat"/>
                <a:sym typeface="Montserrat"/>
              </a:rPr>
              <a:t>      </a:t>
            </a:r>
            <a:r>
              <a:rPr lang="en-GB" sz="5600" b="1" u="sng" dirty="0">
                <a:solidFill>
                  <a:srgbClr val="CC0000"/>
                </a:solidFill>
                <a:latin typeface="Montserrat"/>
                <a:ea typeface="Montserrat"/>
                <a:cs typeface="Montserrat"/>
                <a:sym typeface="Montserrat"/>
              </a:rPr>
              <a:t>Capstone Project -1</a:t>
            </a:r>
            <a:br>
              <a:rPr lang="en-GB" sz="5600" b="1" u="sng" dirty="0">
                <a:solidFill>
                  <a:srgbClr val="CC000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-GB" sz="5600" b="1" dirty="0">
                <a:solidFill>
                  <a:srgbClr val="CC0000"/>
                </a:solidFill>
                <a:latin typeface="Montserrat"/>
                <a:ea typeface="Montserrat"/>
                <a:cs typeface="Montserrat"/>
                <a:sym typeface="Montserrat"/>
              </a:rPr>
              <a:t>      </a:t>
            </a:r>
            <a:r>
              <a:rPr kumimoji="0" lang="en-GB" sz="3600" b="1" i="0" u="none" strike="noStrike" kern="0" cap="none" spc="0" normalizeH="0" baseline="0" noProof="0" dirty="0">
                <a:ln>
                  <a:noFill/>
                </a:ln>
                <a:solidFill>
                  <a:srgbClr val="134F5C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rPr>
              <a:t>Play Store App Review Analysis</a:t>
            </a:r>
            <a:endParaRPr lang="en-GB" sz="4800" b="1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SzPts val="5200"/>
            </a:pPr>
            <a:endParaRPr lang="en-US" sz="4800" b="1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>
              <a:spcBef>
                <a:spcPts val="0"/>
              </a:spcBef>
              <a:buSzPts val="5200"/>
            </a:pPr>
            <a:endParaRPr sz="2133" b="1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>
              <a:spcBef>
                <a:spcPts val="0"/>
              </a:spcBef>
              <a:buSzPts val="5200"/>
            </a:pPr>
            <a:r>
              <a:rPr lang="en-GB" sz="4267" b="1" dirty="0">
                <a:solidFill>
                  <a:srgbClr val="CC0000"/>
                </a:solidFill>
                <a:latin typeface="Montserrat"/>
                <a:ea typeface="Montserrat"/>
                <a:cs typeface="Montserrat"/>
                <a:sym typeface="Montserrat"/>
              </a:rPr>
              <a:t>                                       </a:t>
            </a:r>
            <a:r>
              <a:rPr lang="en-GB" sz="3733" b="1" u="sng" dirty="0">
                <a:solidFill>
                  <a:srgbClr val="CC0000"/>
                </a:solidFill>
                <a:latin typeface="Montserrat"/>
                <a:ea typeface="Montserrat"/>
                <a:cs typeface="Montserrat"/>
                <a:sym typeface="Montserrat"/>
              </a:rPr>
              <a:t>Individual Project</a:t>
            </a:r>
            <a:br>
              <a:rPr lang="en-GB" sz="4267" b="1" dirty="0">
                <a:solidFill>
                  <a:schemeClr val="lt1"/>
                </a:solidFill>
                <a:latin typeface="Montserrat"/>
                <a:sym typeface="Montserrat"/>
              </a:rPr>
            </a:br>
            <a:r>
              <a:rPr lang="en-GB" sz="4267" b="1" dirty="0">
                <a:solidFill>
                  <a:schemeClr val="lt1"/>
                </a:solidFill>
                <a:latin typeface="Montserrat"/>
                <a:sym typeface="Montserrat"/>
              </a:rPr>
              <a:t>                                          </a:t>
            </a:r>
            <a:r>
              <a:rPr kumimoji="0" lang="en-GB" sz="2800" b="1" i="0" u="none" strike="noStrike" kern="0" cap="none" spc="0" normalizeH="0" baseline="0" noProof="0" dirty="0">
                <a:ln>
                  <a:noFill/>
                </a:ln>
                <a:solidFill>
                  <a:srgbClr val="134F5C"/>
                </a:solidFill>
                <a:effectLst/>
                <a:uLnTx/>
                <a:uFillTx/>
                <a:latin typeface="Montserrat"/>
                <a:cs typeface="Arial"/>
                <a:sym typeface="Montserrat"/>
              </a:rPr>
              <a:t>Saurabh Shinkar</a:t>
            </a:r>
            <a:endParaRPr sz="3733" b="1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5A9E7A-8338-D8D1-EB22-B14A5CFEEB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003" y="3523129"/>
            <a:ext cx="5010151" cy="3083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9605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14F3B1-EC01-A0CF-CDE7-174533A07D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i="1" u="sng" dirty="0"/>
              <a:t>Content Rating Value Counts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D35931-ED0F-AD62-99D8-26551B94C4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56967"/>
            <a:ext cx="12093155" cy="507969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CFA947D-49EA-A836-6401-3971D3DF36DF}"/>
              </a:ext>
            </a:extLst>
          </p:cNvPr>
          <p:cNvSpPr txBox="1"/>
          <p:nvPr/>
        </p:nvSpPr>
        <p:spPr>
          <a:xfrm>
            <a:off x="5307106" y="3007999"/>
            <a:ext cx="57553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0" dirty="0">
                <a:solidFill>
                  <a:srgbClr val="2121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00"/>
                </a:highlight>
                <a:latin typeface="Roboto" panose="02000000000000000000" pitchFamily="2" charset="0"/>
              </a:rPr>
              <a:t>Most of The Applications Are Created For Everyone</a:t>
            </a:r>
            <a:endParaRPr lang="en-US" b="1" dirty="0">
              <a:solidFill>
                <a:schemeClr val="bg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FFFF00"/>
              </a:highlight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329165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E67C45-CD3B-1972-360E-26423CA88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i="1" u="sng" dirty="0"/>
              <a:t>Free And Paid Apps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086990-14A9-7018-D8C2-0041469F03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188" y="1536633"/>
            <a:ext cx="6562165" cy="549543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B449A56-18AA-A05B-42D7-6A4FD37F730F}"/>
              </a:ext>
            </a:extLst>
          </p:cNvPr>
          <p:cNvSpPr txBox="1"/>
          <p:nvPr/>
        </p:nvSpPr>
        <p:spPr>
          <a:xfrm>
            <a:off x="6526306" y="2797167"/>
            <a:ext cx="4338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00"/>
                </a:highlight>
              </a:rPr>
              <a:t>Approximately 92% apps are free</a:t>
            </a:r>
          </a:p>
        </p:txBody>
      </p:sp>
    </p:spTree>
    <p:extLst>
      <p:ext uri="{BB962C8B-B14F-4D97-AF65-F5344CB8AC3E}">
        <p14:creationId xmlns:p14="http://schemas.microsoft.com/office/powerpoint/2010/main" val="32422229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92445F-22C0-093B-9B3E-37F4CF189F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06" y="246886"/>
            <a:ext cx="11360800" cy="763600"/>
          </a:xfrm>
        </p:spPr>
        <p:txBody>
          <a:bodyPr/>
          <a:lstStyle/>
          <a:p>
            <a:r>
              <a:rPr lang="en-IN" b="1" i="1" u="sng" dirty="0"/>
              <a:t>Top 15 Genres Count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BAEF85-CE99-EAD1-EB74-2C8CF18097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EC30F8-CE40-99C4-7ECF-C909746413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10486"/>
            <a:ext cx="12192000" cy="5432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5658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22B0E2-D677-4C7F-52B2-9590DD5DB0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2507"/>
            <a:ext cx="11360800" cy="763600"/>
          </a:xfrm>
        </p:spPr>
        <p:txBody>
          <a:bodyPr/>
          <a:lstStyle/>
          <a:p>
            <a:r>
              <a:rPr lang="en-IN" b="1" i="1" u="sng" dirty="0"/>
              <a:t>Top 50 Install App’s Category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8795CBE-66EA-54DC-BF7F-CBCA0090F8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4061"/>
            <a:ext cx="12192000" cy="619393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0EB5792-6C39-F596-71EF-E7AC93CF0E9B}"/>
              </a:ext>
            </a:extLst>
          </p:cNvPr>
          <p:cNvSpPr txBox="1"/>
          <p:nvPr/>
        </p:nvSpPr>
        <p:spPr>
          <a:xfrm>
            <a:off x="4159624" y="2043953"/>
            <a:ext cx="77903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00"/>
                </a:highlight>
              </a:rPr>
              <a:t>Communication is the most used category in Top 50 Install </a:t>
            </a:r>
          </a:p>
        </p:txBody>
      </p:sp>
    </p:spTree>
    <p:extLst>
      <p:ext uri="{BB962C8B-B14F-4D97-AF65-F5344CB8AC3E}">
        <p14:creationId xmlns:p14="http://schemas.microsoft.com/office/powerpoint/2010/main" val="41950123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92666C-1824-868A-68E4-6541145F2C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800" y="209000"/>
            <a:ext cx="11360800" cy="763600"/>
          </a:xfrm>
        </p:spPr>
        <p:txBody>
          <a:bodyPr/>
          <a:lstStyle/>
          <a:p>
            <a:r>
              <a:rPr lang="en-IN" b="1" i="1" u="sng" dirty="0"/>
              <a:t>Installs Of Paid Category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56BC4D1-CE84-1DBE-6331-D58D7729B7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70965"/>
            <a:ext cx="12192000" cy="597945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A11E199-5A78-2D31-E1E5-75FED9F6E4A3}"/>
              </a:ext>
            </a:extLst>
          </p:cNvPr>
          <p:cNvSpPr txBox="1"/>
          <p:nvPr/>
        </p:nvSpPr>
        <p:spPr>
          <a:xfrm>
            <a:off x="2958353" y="1730188"/>
            <a:ext cx="8884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00"/>
                </a:highlight>
              </a:rPr>
              <a:t>Most of the paid apps belongs to the category of Games and Family</a:t>
            </a:r>
          </a:p>
        </p:txBody>
      </p:sp>
    </p:spTree>
    <p:extLst>
      <p:ext uri="{BB962C8B-B14F-4D97-AF65-F5344CB8AC3E}">
        <p14:creationId xmlns:p14="http://schemas.microsoft.com/office/powerpoint/2010/main" val="7676030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7A752E9-9B6D-533B-2699-92D7C5624ED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86" t="49485" r="76911" b="24529"/>
          <a:stretch/>
        </p:blipFill>
        <p:spPr>
          <a:xfrm>
            <a:off x="591671" y="1529767"/>
            <a:ext cx="3818964" cy="35532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A5C47E6-8831-2E19-71F4-34A3F217C3D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65" t="43660" r="58897" b="31242"/>
          <a:stretch/>
        </p:blipFill>
        <p:spPr>
          <a:xfrm>
            <a:off x="4676586" y="1452282"/>
            <a:ext cx="6860989" cy="3630706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5A2EE4B-7C20-638D-5360-6E843264CB9B}"/>
              </a:ext>
            </a:extLst>
          </p:cNvPr>
          <p:cNvCxnSpPr>
            <a:cxnSpLocks/>
          </p:cNvCxnSpPr>
          <p:nvPr/>
        </p:nvCxnSpPr>
        <p:spPr>
          <a:xfrm>
            <a:off x="4554071" y="71718"/>
            <a:ext cx="16318" cy="6598023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6C70F8A-EAA0-B1C4-65C1-52F07B6F2A32}"/>
              </a:ext>
            </a:extLst>
          </p:cNvPr>
          <p:cNvSpPr txBox="1"/>
          <p:nvPr/>
        </p:nvSpPr>
        <p:spPr>
          <a:xfrm flipH="1">
            <a:off x="4570389" y="878043"/>
            <a:ext cx="7324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0" u="sng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Mean Price And Mean Rating of Top 5 Categories By No. Of Installs</a:t>
            </a:r>
            <a:endParaRPr lang="en-IN" b="1" u="sng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9164DF5-F9BA-8E07-6534-1C892C381161}"/>
              </a:ext>
            </a:extLst>
          </p:cNvPr>
          <p:cNvSpPr txBox="1"/>
          <p:nvPr/>
        </p:nvSpPr>
        <p:spPr>
          <a:xfrm flipH="1">
            <a:off x="234694" y="873245"/>
            <a:ext cx="4407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u="sng" dirty="0">
                <a:solidFill>
                  <a:schemeClr val="bg1"/>
                </a:solidFill>
              </a:rPr>
              <a:t>Category Sorted By There Mean Price</a:t>
            </a:r>
          </a:p>
        </p:txBody>
      </p:sp>
    </p:spTree>
    <p:extLst>
      <p:ext uri="{BB962C8B-B14F-4D97-AF65-F5344CB8AC3E}">
        <p14:creationId xmlns:p14="http://schemas.microsoft.com/office/powerpoint/2010/main" val="5799815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8C2667-0ECB-422B-D199-DB4FFCC4FD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125507"/>
            <a:ext cx="11360800" cy="708212"/>
          </a:xfrm>
        </p:spPr>
        <p:txBody>
          <a:bodyPr/>
          <a:lstStyle/>
          <a:p>
            <a:r>
              <a:rPr lang="en-IN" b="1" i="1" u="sng" dirty="0"/>
              <a:t>Correlation Heatmap Of The Play Store Data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A19096-A4F8-E677-D917-09716C564E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84" y="726141"/>
            <a:ext cx="11871832" cy="484094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188226A-3C1F-1722-3213-94326C0FE950}"/>
              </a:ext>
            </a:extLst>
          </p:cNvPr>
          <p:cNvSpPr txBox="1"/>
          <p:nvPr/>
        </p:nvSpPr>
        <p:spPr>
          <a:xfrm>
            <a:off x="1563083" y="5916705"/>
            <a:ext cx="112923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0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00"/>
                </a:highlight>
                <a:latin typeface="Roboto" panose="02000000000000000000" pitchFamily="2" charset="0"/>
              </a:rPr>
              <a:t>Installs are positively correlated with reviews with correlation value of 0.63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716383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0FDE3-26C8-881F-9077-28359768D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233082"/>
            <a:ext cx="11360800" cy="564777"/>
          </a:xfrm>
        </p:spPr>
        <p:txBody>
          <a:bodyPr/>
          <a:lstStyle/>
          <a:p>
            <a:r>
              <a:rPr lang="en-IN" b="1" i="1" u="sng" dirty="0"/>
              <a:t>Regression Line Of Installs And Reviews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8DF23E-996B-85CE-2EF2-6B4BCFBE75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046" y="869576"/>
            <a:ext cx="11824447" cy="5871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441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39AF3-2F78-705B-ECC1-BE8CDAB2E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116541"/>
            <a:ext cx="11360800" cy="1240426"/>
          </a:xfrm>
        </p:spPr>
        <p:txBody>
          <a:bodyPr/>
          <a:lstStyle/>
          <a:p>
            <a:r>
              <a:rPr lang="en-IN" b="1" i="1" u="sng" dirty="0"/>
              <a:t>Word Cloud Image Of Translated Reviews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F3F371-C624-7551-0CB7-FA4D643734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3930" y="950259"/>
            <a:ext cx="7994998" cy="5585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2821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19D658-7285-6B15-0825-17ADB5F80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582706"/>
            <a:ext cx="11360800" cy="995081"/>
          </a:xfrm>
        </p:spPr>
        <p:txBody>
          <a:bodyPr/>
          <a:lstStyle/>
          <a:p>
            <a:r>
              <a:rPr lang="en-IN" b="1" i="1" u="sng" dirty="0"/>
              <a:t>Sentiment Count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D07FF4-FA1E-7118-DF5C-F23B513A86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30306" y="1452281"/>
            <a:ext cx="7414765" cy="501485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387AAA9-98A8-6E4B-21DA-655FF1F54865}"/>
              </a:ext>
            </a:extLst>
          </p:cNvPr>
          <p:cNvSpPr txBox="1"/>
          <p:nvPr/>
        </p:nvSpPr>
        <p:spPr>
          <a:xfrm>
            <a:off x="4213413" y="1740075"/>
            <a:ext cx="7562988" cy="560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  <a:buClrTx/>
            </a:pPr>
            <a:r>
              <a:rPr lang="en-US" b="1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00"/>
                </a:highlight>
              </a:rPr>
              <a:t>64% sentiments are positive, 22% are negative and 14% are neutral.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5CC5F1F-BDF3-651A-3469-23D748277F2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44" t="52026" r="80294" b="31765"/>
          <a:stretch/>
        </p:blipFill>
        <p:spPr>
          <a:xfrm>
            <a:off x="7422776" y="2895600"/>
            <a:ext cx="3666565" cy="2796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1914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806DD-B276-31BA-FFD2-E091190DAA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593367"/>
            <a:ext cx="11360800" cy="943266"/>
          </a:xfrm>
        </p:spPr>
        <p:txBody>
          <a:bodyPr/>
          <a:lstStyle/>
          <a:p>
            <a:r>
              <a:rPr lang="en-IN" b="1" i="1" u="sng" dirty="0"/>
              <a:t>Problem Statement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8501BF-D10A-C9BC-D0F8-21B843490C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b="1" i="1" dirty="0">
              <a:solidFill>
                <a:srgbClr val="212121"/>
              </a:solidFill>
              <a:effectLst/>
              <a:latin typeface="Roboto" panose="020B0604020202020204" pitchFamily="2" charset="0"/>
            </a:endParaRPr>
          </a:p>
          <a:p>
            <a:pPr algn="l"/>
            <a:endParaRPr lang="en-US" b="1" i="1" dirty="0">
              <a:solidFill>
                <a:srgbClr val="212121"/>
              </a:solidFill>
              <a:latin typeface="Roboto" panose="020B0604020202020204" pitchFamily="2" charset="0"/>
            </a:endParaRPr>
          </a:p>
          <a:p>
            <a:pPr algn="l"/>
            <a:endParaRPr lang="en-US" b="1" i="1" dirty="0">
              <a:solidFill>
                <a:srgbClr val="212121"/>
              </a:solidFill>
              <a:effectLst/>
              <a:latin typeface="Roboto" panose="020B0604020202020204" pitchFamily="2" charset="0"/>
            </a:endParaRPr>
          </a:p>
          <a:p>
            <a:pPr algn="l"/>
            <a:endParaRPr lang="en-US" b="1" i="1" dirty="0">
              <a:solidFill>
                <a:srgbClr val="212121"/>
              </a:solidFill>
              <a:effectLst/>
              <a:latin typeface="Roboto" panose="020B0604020202020204" pitchFamily="2" charset="0"/>
            </a:endParaRPr>
          </a:p>
          <a:p>
            <a:pPr algn="l"/>
            <a:endParaRPr lang="en-US" b="1" i="1" dirty="0">
              <a:solidFill>
                <a:srgbClr val="212121"/>
              </a:solidFill>
              <a:latin typeface="Roboto" panose="020B0604020202020204" pitchFamily="2" charset="0"/>
            </a:endParaRPr>
          </a:p>
          <a:p>
            <a:pPr algn="l"/>
            <a:endParaRPr lang="en-US" sz="2000" b="1" i="1" dirty="0">
              <a:solidFill>
                <a:srgbClr val="212121"/>
              </a:solidFill>
              <a:effectLst/>
              <a:latin typeface="Roboto" panose="020B0604020202020204" pitchFamily="2" charset="0"/>
            </a:endParaRPr>
          </a:p>
          <a:p>
            <a:pPr algn="l"/>
            <a:r>
              <a:rPr lang="en-US" sz="2400" b="1" i="1" dirty="0">
                <a:solidFill>
                  <a:srgbClr val="212121"/>
                </a:solidFill>
                <a:effectLst/>
                <a:latin typeface="Roboto" panose="020B0604020202020204" pitchFamily="2" charset="0"/>
              </a:rPr>
              <a:t>The Play Store apps data has enormous potential to drive app-making businesses to success. Actionable insights can be drawn for developers to work on and capture the Android market.</a:t>
            </a:r>
            <a:endParaRPr lang="en-US" sz="2400" b="0" i="0" dirty="0">
              <a:solidFill>
                <a:srgbClr val="212121"/>
              </a:solidFill>
              <a:effectLst/>
              <a:latin typeface="Roboto" panose="020B0604020202020204" pitchFamily="2" charset="0"/>
            </a:endParaRPr>
          </a:p>
          <a:p>
            <a:pPr algn="l"/>
            <a:r>
              <a:rPr lang="en-US" sz="2400" b="1" i="1" dirty="0">
                <a:solidFill>
                  <a:srgbClr val="212121"/>
                </a:solidFill>
                <a:effectLst/>
                <a:latin typeface="Roboto" panose="020B0604020202020204" pitchFamily="2" charset="0"/>
              </a:rPr>
              <a:t>Each app (row) has values for category, rating, size, and more. Another dataset contains customer reviews of the android apps.</a:t>
            </a:r>
            <a:endParaRPr lang="en-US" sz="2400" b="0" i="0" dirty="0">
              <a:solidFill>
                <a:srgbClr val="212121"/>
              </a:solidFill>
              <a:effectLst/>
              <a:latin typeface="Roboto" panose="020B0604020202020204" pitchFamily="2" charset="0"/>
            </a:endParaRPr>
          </a:p>
          <a:p>
            <a:pPr algn="l"/>
            <a:r>
              <a:rPr lang="en-US" sz="2400" b="1" i="1" dirty="0">
                <a:solidFill>
                  <a:srgbClr val="212121"/>
                </a:solidFill>
                <a:effectLst/>
                <a:latin typeface="Roboto" panose="020B0604020202020204" pitchFamily="2" charset="0"/>
              </a:rPr>
              <a:t>Explore and analyze the data to discover key factors responsible for app engagement and success.</a:t>
            </a:r>
            <a:endParaRPr lang="en-US" sz="2400" b="0" i="0" dirty="0">
              <a:solidFill>
                <a:srgbClr val="212121"/>
              </a:solidFill>
              <a:effectLst/>
              <a:latin typeface="Roboto" panose="020B0604020202020204" pitchFamily="2" charset="0"/>
            </a:endParaRP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201D23-4492-92AF-6FFF-EE3BAB0FFA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5021" y="1065000"/>
            <a:ext cx="6042025" cy="200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6610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94DF8-86E7-7B0B-72BD-D15F2A8C70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268941"/>
            <a:ext cx="11360800" cy="713334"/>
          </a:xfrm>
        </p:spPr>
        <p:txBody>
          <a:bodyPr/>
          <a:lstStyle/>
          <a:p>
            <a:r>
              <a:rPr lang="en-IN" b="1" i="1" u="sng" dirty="0"/>
              <a:t>Category And Sentiment Counts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811914-A0B7-FA60-3E1E-814584627B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82274"/>
            <a:ext cx="12192000" cy="58757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D214433-F5BE-2F5B-382F-10A38A0CC53F}"/>
              </a:ext>
            </a:extLst>
          </p:cNvPr>
          <p:cNvSpPr txBox="1"/>
          <p:nvPr/>
        </p:nvSpPr>
        <p:spPr>
          <a:xfrm>
            <a:off x="6095999" y="1914176"/>
            <a:ext cx="38727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bg1">
                    <a:lumMod val="75000"/>
                  </a:schemeClr>
                </a:solidFill>
                <a:highlight>
                  <a:srgbClr val="FFFF00"/>
                </a:highlight>
              </a:rPr>
              <a:t>Game category has the most Positive and Negative sentiments </a:t>
            </a:r>
          </a:p>
        </p:txBody>
      </p:sp>
    </p:spTree>
    <p:extLst>
      <p:ext uri="{BB962C8B-B14F-4D97-AF65-F5344CB8AC3E}">
        <p14:creationId xmlns:p14="http://schemas.microsoft.com/office/powerpoint/2010/main" val="32105295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83EBCB-5798-262D-D870-3C280F2D6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i="1" u="sng" dirty="0"/>
              <a:t>Sentiment Polarity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439721-24DD-FBCA-2A03-9D1A64E92D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8" y="1264024"/>
            <a:ext cx="11280170" cy="5145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5761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B27E55-B041-CCD5-05B7-CB312C2DE6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80683"/>
            <a:ext cx="11360800" cy="685484"/>
          </a:xfrm>
        </p:spPr>
        <p:txBody>
          <a:bodyPr/>
          <a:lstStyle/>
          <a:p>
            <a:r>
              <a:rPr lang="en-IN" b="1" i="1" u="sng" dirty="0"/>
              <a:t>Sentiment Subjectivity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944ED3-0C79-FC38-510E-E43BF7B871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FA9589-B13E-2A22-B2DA-F9CA1CC3CF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460" y="1030941"/>
            <a:ext cx="10767999" cy="561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925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67C461-76EF-8F25-2972-617BEE5C76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221902"/>
            <a:ext cx="11360800" cy="558579"/>
          </a:xfrm>
        </p:spPr>
        <p:txBody>
          <a:bodyPr/>
          <a:lstStyle/>
          <a:p>
            <a:r>
              <a:rPr lang="en-IN" b="1" i="1" u="sng" dirty="0"/>
              <a:t>Conclusion’s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9C735D28-BDB5-F7C5-B24A-4A367F253E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5952" y="681318"/>
            <a:ext cx="11360800" cy="3370729"/>
          </a:xfrm>
        </p:spPr>
        <p:txBody>
          <a:bodyPr/>
          <a:lstStyle/>
          <a:p>
            <a:pPr>
              <a:lnSpc>
                <a:spcPct val="200000"/>
              </a:lnSpc>
              <a:buClr>
                <a:schemeClr val="bg1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en-US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Most of the app's belongs to Family category. They are approximately 19% among all categories.</a:t>
            </a:r>
          </a:p>
          <a:p>
            <a:pPr>
              <a:lnSpc>
                <a:spcPct val="200000"/>
              </a:lnSpc>
              <a:buClr>
                <a:schemeClr val="bg1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en-US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Ratings are negatively skewed with mean rating of 4.19</a:t>
            </a:r>
          </a:p>
          <a:p>
            <a:pPr>
              <a:lnSpc>
                <a:spcPct val="200000"/>
              </a:lnSpc>
              <a:buClr>
                <a:schemeClr val="bg1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en-US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Sizes are positively skewed with median size of 12 MB.</a:t>
            </a:r>
          </a:p>
          <a:p>
            <a:pPr>
              <a:lnSpc>
                <a:spcPct val="200000"/>
              </a:lnSpc>
              <a:buClr>
                <a:schemeClr val="bg1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en-US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Prices are positively skewed with mean price of 1,median price of 0 and max price of 400.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pPr>
              <a:lnSpc>
                <a:spcPct val="200000"/>
              </a:lnSpc>
              <a:buClrTx/>
              <a:buFont typeface="Wingdings" panose="05000000000000000000" pitchFamily="2" charset="2"/>
              <a:buChar char="Ø"/>
            </a:pPr>
            <a:r>
              <a:rPr lang="en-US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Most of The Applications Are Created For Everyone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pPr>
              <a:lnSpc>
                <a:spcPct val="200000"/>
              </a:lnSpc>
              <a:buClrTx/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Approximately 92% apps are free.</a:t>
            </a:r>
          </a:p>
          <a:p>
            <a:pPr>
              <a:lnSpc>
                <a:spcPct val="200000"/>
              </a:lnSpc>
              <a:buClrTx/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Tools, Entertainment and Education are the top 3 genres.</a:t>
            </a:r>
          </a:p>
          <a:p>
            <a:pPr>
              <a:lnSpc>
                <a:spcPct val="200000"/>
              </a:lnSpc>
              <a:buClrTx/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Approximately 64% sentiments are positive, 22% are negative and 14% are neutral.</a:t>
            </a:r>
          </a:p>
          <a:p>
            <a:pPr>
              <a:lnSpc>
                <a:spcPct val="200000"/>
              </a:lnSpc>
              <a:buClrTx/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Mean Sentiment Polarity is 0.180904</a:t>
            </a:r>
          </a:p>
          <a:p>
            <a:pPr>
              <a:lnSpc>
                <a:spcPct val="200000"/>
              </a:lnSpc>
              <a:buClrTx/>
              <a:buFont typeface="Wingdings" panose="05000000000000000000" pitchFamily="2" charset="2"/>
              <a:buChar char="Ø"/>
            </a:pPr>
            <a:r>
              <a:rPr lang="en-US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Among Top 50 install apps 22% belongs to the communication category and 16% belongs to the Game category.</a:t>
            </a:r>
          </a:p>
          <a:p>
            <a:pPr>
              <a:lnSpc>
                <a:spcPct val="200000"/>
              </a:lnSpc>
              <a:buClrTx/>
              <a:buFont typeface="Wingdings" panose="05000000000000000000" pitchFamily="2" charset="2"/>
              <a:buChar char="Ø"/>
            </a:pPr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pPr>
              <a:buClrTx/>
              <a:buFont typeface="Wingdings" panose="05000000000000000000" pitchFamily="2" charset="2"/>
              <a:buChar char="Ø"/>
            </a:pP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30607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C6F45-9B81-1771-0776-99A137CB88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377" y="466164"/>
            <a:ext cx="11360800" cy="761999"/>
          </a:xfrm>
        </p:spPr>
        <p:txBody>
          <a:bodyPr/>
          <a:lstStyle/>
          <a:p>
            <a:r>
              <a:rPr lang="en-IN" b="1" i="1" u="sng" dirty="0"/>
              <a:t>Conclusion’s (continued)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84C661-464B-1603-26FC-B4D6A5422C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5625" y="1228164"/>
            <a:ext cx="11360800" cy="3871897"/>
          </a:xfrm>
        </p:spPr>
        <p:txBody>
          <a:bodyPr/>
          <a:lstStyle/>
          <a:p>
            <a:pPr>
              <a:lnSpc>
                <a:spcPct val="200000"/>
              </a:lnSpc>
              <a:buClrTx/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Events category have the maximum mean rating of 4.395313</a:t>
            </a:r>
          </a:p>
          <a:p>
            <a:pPr>
              <a:lnSpc>
                <a:spcPct val="200000"/>
              </a:lnSpc>
              <a:buClrTx/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Genres of Communication, Tools, Productivity and Social have the maximum no. of installs.</a:t>
            </a:r>
          </a:p>
          <a:p>
            <a:pPr>
              <a:lnSpc>
                <a:spcPct val="200000"/>
              </a:lnSpc>
              <a:buClrTx/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Apps belonging to Finance category have the highest mean price (8.408203) among all categories.</a:t>
            </a:r>
          </a:p>
          <a:p>
            <a:pPr>
              <a:lnSpc>
                <a:spcPct val="200000"/>
              </a:lnSpc>
              <a:buClrTx/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Most of the app sizes are in between 0 MB to 20 MB</a:t>
            </a:r>
          </a:p>
          <a:p>
            <a:pPr>
              <a:lnSpc>
                <a:spcPct val="200000"/>
              </a:lnSpc>
              <a:buClrTx/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Family category has the highest no. of paid apps.</a:t>
            </a:r>
          </a:p>
          <a:p>
            <a:pPr>
              <a:lnSpc>
                <a:spcPct val="200000"/>
              </a:lnSpc>
              <a:buClrTx/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Game And Family Category Have The Highest No. Of Installs Of Paid Apps.</a:t>
            </a:r>
          </a:p>
          <a:p>
            <a:pPr>
              <a:lnSpc>
                <a:spcPct val="200000"/>
              </a:lnSpc>
              <a:buClrTx/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Installs are positively correlated with reviews with correlation value of 0.63</a:t>
            </a:r>
            <a:endParaRPr lang="en-IN" dirty="0">
              <a:solidFill>
                <a:schemeClr val="bg1">
                  <a:lumMod val="75000"/>
                </a:schemeClr>
              </a:solidFill>
            </a:endParaRPr>
          </a:p>
          <a:p>
            <a:pPr>
              <a:lnSpc>
                <a:spcPct val="200000"/>
              </a:lnSpc>
              <a:buClrTx/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Mean Sentiment Subjectivity is 0.493767</a:t>
            </a:r>
          </a:p>
          <a:p>
            <a:pPr>
              <a:lnSpc>
                <a:spcPct val="200000"/>
              </a:lnSpc>
              <a:buClrTx/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There are 271 apps which have 5 star rating. In which 67 apps belongs to the Family category.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137840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9EA33C-9919-567A-38C3-87C1A31C5E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V="1">
            <a:off x="415600" y="-295275"/>
            <a:ext cx="11360800" cy="76200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B4980A-E42F-E0DA-EF95-033E91FCA2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-292612" y="597396"/>
            <a:ext cx="11360800" cy="5663207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B58DFD-9D8A-5C98-F0B5-6F52359A05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304926"/>
            <a:ext cx="9144000" cy="407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6384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26073-7768-A8BC-513A-2CD3A31019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i="1" u="sng" dirty="0"/>
              <a:t>Understanding Of The Play Store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8CF42-29D4-39C6-C1A4-E40DFA2859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ClrTx/>
              <a:buFont typeface="Wingdings" panose="05000000000000000000" pitchFamily="2" charset="2"/>
              <a:buChar char="q"/>
            </a:pPr>
            <a:r>
              <a:rPr lang="en-GB" sz="2133" b="1" dirty="0">
                <a:solidFill>
                  <a:schemeClr val="lt1"/>
                </a:solidFill>
                <a:latin typeface="Montserrat"/>
                <a:sym typeface="Montserrat"/>
              </a:rPr>
              <a:t>App:  </a:t>
            </a:r>
            <a:r>
              <a:rPr lang="en-GB" sz="2133" dirty="0">
                <a:solidFill>
                  <a:schemeClr val="accent2"/>
                </a:solidFill>
                <a:latin typeface="Montserrat"/>
                <a:sym typeface="Montserrat"/>
              </a:rPr>
              <a:t>Application Name</a:t>
            </a:r>
          </a:p>
          <a:p>
            <a:pPr>
              <a:buClrTx/>
              <a:buFont typeface="Wingdings" panose="05000000000000000000" pitchFamily="2" charset="2"/>
              <a:buChar char="q"/>
            </a:pPr>
            <a:r>
              <a:rPr lang="en-GB" sz="2133" b="1" dirty="0">
                <a:solidFill>
                  <a:schemeClr val="lt1"/>
                </a:solidFill>
                <a:latin typeface="Montserrat"/>
                <a:sym typeface="Montserrat"/>
              </a:rPr>
              <a:t>Category: </a:t>
            </a:r>
            <a:r>
              <a:rPr lang="en-GB" sz="2133" dirty="0">
                <a:solidFill>
                  <a:schemeClr val="accent2"/>
                </a:solidFill>
                <a:latin typeface="Montserrat"/>
                <a:sym typeface="Montserrat"/>
              </a:rPr>
              <a:t> Category of the Application</a:t>
            </a:r>
            <a:endParaRPr lang="en-GB" sz="2133" b="1" dirty="0">
              <a:solidFill>
                <a:schemeClr val="lt1"/>
              </a:solidFill>
              <a:latin typeface="Montserrat"/>
              <a:sym typeface="Montserrat"/>
            </a:endParaRPr>
          </a:p>
          <a:p>
            <a:pPr>
              <a:buClrTx/>
              <a:buFont typeface="Wingdings" panose="05000000000000000000" pitchFamily="2" charset="2"/>
              <a:buChar char="q"/>
            </a:pPr>
            <a:r>
              <a:rPr lang="en-GB" sz="2133" b="1" dirty="0">
                <a:solidFill>
                  <a:schemeClr val="lt1"/>
                </a:solidFill>
                <a:latin typeface="Montserrat"/>
                <a:sym typeface="Montserrat"/>
              </a:rPr>
              <a:t>Rating: </a:t>
            </a:r>
            <a:r>
              <a:rPr lang="en-GB" sz="2133" dirty="0">
                <a:solidFill>
                  <a:schemeClr val="accent2"/>
                </a:solidFill>
                <a:latin typeface="Montserrat"/>
                <a:sym typeface="Montserrat"/>
              </a:rPr>
              <a:t>Rating of the Application</a:t>
            </a:r>
          </a:p>
          <a:p>
            <a:pPr>
              <a:buClrTx/>
              <a:buFont typeface="Wingdings" panose="05000000000000000000" pitchFamily="2" charset="2"/>
              <a:buChar char="q"/>
            </a:pPr>
            <a:r>
              <a:rPr lang="en-GB" sz="2133" b="1" dirty="0">
                <a:solidFill>
                  <a:schemeClr val="lt1"/>
                </a:solidFill>
                <a:latin typeface="Montserrat"/>
                <a:sym typeface="Montserrat"/>
              </a:rPr>
              <a:t>Review: </a:t>
            </a:r>
            <a:r>
              <a:rPr lang="en-GB" sz="2133" dirty="0">
                <a:solidFill>
                  <a:schemeClr val="accent2"/>
                </a:solidFill>
                <a:latin typeface="Montserrat"/>
                <a:sym typeface="Montserrat"/>
              </a:rPr>
              <a:t>Review of the Application</a:t>
            </a:r>
          </a:p>
          <a:p>
            <a:pPr>
              <a:buClrTx/>
              <a:buFont typeface="Wingdings" panose="05000000000000000000" pitchFamily="2" charset="2"/>
              <a:buChar char="q"/>
            </a:pPr>
            <a:r>
              <a:rPr lang="en-GB" sz="2133" b="1" dirty="0">
                <a:solidFill>
                  <a:schemeClr val="lt1"/>
                </a:solidFill>
                <a:latin typeface="Montserrat"/>
                <a:sym typeface="Montserrat"/>
              </a:rPr>
              <a:t>Size: </a:t>
            </a:r>
            <a:r>
              <a:rPr lang="en-GB" sz="2133" dirty="0">
                <a:solidFill>
                  <a:schemeClr val="accent2"/>
                </a:solidFill>
                <a:latin typeface="Montserrat"/>
                <a:sym typeface="Montserrat"/>
              </a:rPr>
              <a:t>Size of the Application</a:t>
            </a:r>
          </a:p>
          <a:p>
            <a:pPr>
              <a:buClrTx/>
              <a:buFont typeface="Wingdings" panose="05000000000000000000" pitchFamily="2" charset="2"/>
              <a:buChar char="q"/>
            </a:pPr>
            <a:r>
              <a:rPr lang="en-GB" sz="2133" b="1" dirty="0">
                <a:solidFill>
                  <a:schemeClr val="lt1"/>
                </a:solidFill>
                <a:latin typeface="Montserrat"/>
                <a:sym typeface="Montserrat"/>
              </a:rPr>
              <a:t>Installs: </a:t>
            </a:r>
            <a:r>
              <a:rPr lang="en-GB" sz="2133" dirty="0">
                <a:solidFill>
                  <a:schemeClr val="accent2"/>
                </a:solidFill>
                <a:latin typeface="Montserrat"/>
                <a:sym typeface="Montserrat"/>
              </a:rPr>
              <a:t>No. of installs of the Application</a:t>
            </a:r>
          </a:p>
          <a:p>
            <a:pPr>
              <a:buClrTx/>
              <a:buFont typeface="Wingdings" panose="05000000000000000000" pitchFamily="2" charset="2"/>
              <a:buChar char="q"/>
            </a:pPr>
            <a:r>
              <a:rPr lang="en-GB" sz="2133" b="1" dirty="0">
                <a:solidFill>
                  <a:schemeClr val="lt1"/>
                </a:solidFill>
                <a:latin typeface="Montserrat"/>
                <a:sym typeface="Montserrat"/>
              </a:rPr>
              <a:t>Type:  </a:t>
            </a:r>
            <a:r>
              <a:rPr lang="en-GB" sz="2133" dirty="0">
                <a:solidFill>
                  <a:schemeClr val="accent2"/>
                </a:solidFill>
                <a:latin typeface="Montserrat"/>
                <a:sym typeface="Montserrat"/>
              </a:rPr>
              <a:t>Whether the Application is free or paid</a:t>
            </a:r>
          </a:p>
          <a:p>
            <a:pPr>
              <a:buClrTx/>
              <a:buFont typeface="Wingdings" panose="05000000000000000000" pitchFamily="2" charset="2"/>
              <a:buChar char="q"/>
            </a:pPr>
            <a:r>
              <a:rPr lang="en-GB" sz="2133" b="1" dirty="0">
                <a:solidFill>
                  <a:schemeClr val="lt1"/>
                </a:solidFill>
                <a:latin typeface="Montserrat"/>
                <a:sym typeface="Montserrat"/>
              </a:rPr>
              <a:t>Price: </a:t>
            </a:r>
            <a:r>
              <a:rPr lang="en-GB" sz="2133" dirty="0">
                <a:solidFill>
                  <a:schemeClr val="accent2"/>
                </a:solidFill>
                <a:latin typeface="Montserrat"/>
                <a:sym typeface="Montserrat"/>
              </a:rPr>
              <a:t>Price of the Application</a:t>
            </a:r>
          </a:p>
          <a:p>
            <a:pPr>
              <a:buClrTx/>
              <a:buFont typeface="Wingdings" panose="05000000000000000000" pitchFamily="2" charset="2"/>
              <a:buChar char="q"/>
            </a:pPr>
            <a:r>
              <a:rPr lang="en-GB" sz="2133" b="1" dirty="0">
                <a:solidFill>
                  <a:schemeClr val="lt1"/>
                </a:solidFill>
                <a:latin typeface="Montserrat"/>
                <a:sym typeface="Montserrat"/>
              </a:rPr>
              <a:t>Content Rating: </a:t>
            </a:r>
            <a:r>
              <a:rPr lang="en-GB" sz="2133" dirty="0">
                <a:solidFill>
                  <a:schemeClr val="accent2"/>
                </a:solidFill>
                <a:latin typeface="Montserrat"/>
                <a:sym typeface="Montserrat"/>
              </a:rPr>
              <a:t>For whom the content has been created</a:t>
            </a:r>
          </a:p>
          <a:p>
            <a:pPr>
              <a:buClrTx/>
              <a:buFont typeface="Wingdings" panose="05000000000000000000" pitchFamily="2" charset="2"/>
              <a:buChar char="q"/>
            </a:pPr>
            <a:r>
              <a:rPr lang="en-GB" sz="2133" b="1" dirty="0">
                <a:solidFill>
                  <a:schemeClr val="lt1"/>
                </a:solidFill>
                <a:latin typeface="Montserrat"/>
                <a:sym typeface="Montserrat"/>
              </a:rPr>
              <a:t>Genres: </a:t>
            </a:r>
            <a:r>
              <a:rPr lang="en-GB" sz="2133" dirty="0">
                <a:solidFill>
                  <a:schemeClr val="accent2"/>
                </a:solidFill>
                <a:latin typeface="Montserrat"/>
                <a:sym typeface="Montserrat"/>
              </a:rPr>
              <a:t>Genres to which Application belong</a:t>
            </a:r>
          </a:p>
          <a:p>
            <a:pPr>
              <a:buClrTx/>
              <a:buFont typeface="Wingdings" panose="05000000000000000000" pitchFamily="2" charset="2"/>
              <a:buChar char="q"/>
            </a:pPr>
            <a:r>
              <a:rPr lang="en-GB" sz="2133" b="1" dirty="0">
                <a:solidFill>
                  <a:schemeClr val="lt1"/>
                </a:solidFill>
                <a:latin typeface="Montserrat"/>
                <a:sym typeface="Montserrat"/>
              </a:rPr>
              <a:t>Last updated: </a:t>
            </a:r>
            <a:r>
              <a:rPr lang="en-GB" sz="2133" dirty="0">
                <a:solidFill>
                  <a:schemeClr val="accent2"/>
                </a:solidFill>
                <a:latin typeface="Montserrat"/>
                <a:sym typeface="Montserrat"/>
              </a:rPr>
              <a:t>Application recently updated Date</a:t>
            </a:r>
          </a:p>
          <a:p>
            <a:pPr>
              <a:buClrTx/>
              <a:buFont typeface="Wingdings" panose="05000000000000000000" pitchFamily="2" charset="2"/>
              <a:buChar char="q"/>
            </a:pPr>
            <a:r>
              <a:rPr lang="en-GB" sz="2133" b="1" dirty="0">
                <a:solidFill>
                  <a:schemeClr val="lt1"/>
                </a:solidFill>
                <a:latin typeface="Montserrat"/>
                <a:sym typeface="Montserrat"/>
              </a:rPr>
              <a:t>Current Ver: </a:t>
            </a:r>
            <a:r>
              <a:rPr lang="en-GB" sz="2133" dirty="0">
                <a:solidFill>
                  <a:schemeClr val="accent2"/>
                </a:solidFill>
                <a:latin typeface="Montserrat"/>
                <a:sym typeface="Montserrat"/>
              </a:rPr>
              <a:t>Current version of application</a:t>
            </a:r>
          </a:p>
          <a:p>
            <a:pPr>
              <a:buClrTx/>
              <a:buFont typeface="Wingdings" panose="05000000000000000000" pitchFamily="2" charset="2"/>
              <a:buChar char="q"/>
            </a:pPr>
            <a:r>
              <a:rPr lang="en-GB" sz="2133" b="1" dirty="0">
                <a:solidFill>
                  <a:schemeClr val="lt1"/>
                </a:solidFill>
                <a:latin typeface="Montserrat"/>
                <a:sym typeface="Montserrat"/>
              </a:rPr>
              <a:t>Android Ver: </a:t>
            </a:r>
            <a:r>
              <a:rPr lang="en-GB" sz="2133" dirty="0">
                <a:solidFill>
                  <a:schemeClr val="accent2"/>
                </a:solidFill>
                <a:latin typeface="Montserrat"/>
                <a:sym typeface="Montserrat"/>
              </a:rPr>
              <a:t>Android version of application</a:t>
            </a:r>
          </a:p>
          <a:p>
            <a:endParaRPr lang="en-GB" b="1" dirty="0">
              <a:solidFill>
                <a:schemeClr val="lt1"/>
              </a:solidFill>
              <a:latin typeface="Montserrat"/>
              <a:sym typeface="Montserrat"/>
            </a:endParaRPr>
          </a:p>
          <a:p>
            <a:endParaRPr lang="en-GB" b="1" dirty="0">
              <a:solidFill>
                <a:schemeClr val="lt1"/>
              </a:solidFill>
              <a:latin typeface="Montserrat"/>
              <a:sym typeface="Montserrat"/>
            </a:endParaRPr>
          </a:p>
          <a:p>
            <a:endParaRPr lang="en-GB" b="1" dirty="0">
              <a:solidFill>
                <a:schemeClr val="lt1"/>
              </a:solidFill>
              <a:latin typeface="Montserrat"/>
              <a:sym typeface="Montserrat"/>
            </a:endParaRPr>
          </a:p>
          <a:p>
            <a:endParaRPr lang="en-GB" b="1" dirty="0">
              <a:solidFill>
                <a:schemeClr val="lt1"/>
              </a:solidFill>
              <a:latin typeface="Montserrat"/>
              <a:sym typeface="Montserrat"/>
            </a:endParaRP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F29547-C5BA-CC69-80DE-298933F4C9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1501" y="4924427"/>
            <a:ext cx="3727775" cy="1504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0640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F3CA6C-C94A-80A4-D858-0B5C5DEC04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i="1" u="sng" dirty="0"/>
              <a:t>Understanding Of The User Reviews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F14FD5-71F6-0334-4418-DAE2854B78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2396" indent="0">
              <a:buNone/>
            </a:pPr>
            <a:r>
              <a:rPr lang="en-GB" sz="2133" b="1" dirty="0">
                <a:solidFill>
                  <a:schemeClr val="lt1"/>
                </a:solidFill>
                <a:latin typeface="Montserrat"/>
                <a:sym typeface="Montserrat"/>
              </a:rPr>
              <a:t>App:  </a:t>
            </a:r>
            <a:r>
              <a:rPr lang="en-GB" sz="2133" dirty="0">
                <a:solidFill>
                  <a:schemeClr val="accent2"/>
                </a:solidFill>
                <a:latin typeface="+mj-lt"/>
                <a:sym typeface="Montserrat"/>
              </a:rPr>
              <a:t>Application Name</a:t>
            </a:r>
          </a:p>
          <a:p>
            <a:pPr marL="152396" indent="0">
              <a:buNone/>
            </a:pPr>
            <a:r>
              <a:rPr lang="en-GB" sz="2133" b="1" dirty="0">
                <a:solidFill>
                  <a:schemeClr val="lt1"/>
                </a:solidFill>
                <a:latin typeface="Montserrat"/>
                <a:sym typeface="Montserrat"/>
              </a:rPr>
              <a:t>Translated Review: </a:t>
            </a:r>
            <a:r>
              <a:rPr lang="en-GB" sz="2133" dirty="0">
                <a:solidFill>
                  <a:schemeClr val="accent2"/>
                </a:solidFill>
                <a:latin typeface="+mj-lt"/>
                <a:sym typeface="Montserrat"/>
              </a:rPr>
              <a:t>Review</a:t>
            </a:r>
            <a:r>
              <a:rPr lang="en-GB" sz="2133" dirty="0">
                <a:solidFill>
                  <a:schemeClr val="accent2"/>
                </a:solidFill>
                <a:latin typeface="Montserrat"/>
                <a:sym typeface="Montserrat"/>
              </a:rPr>
              <a:t> </a:t>
            </a:r>
            <a:r>
              <a:rPr lang="en-GB" sz="2133" dirty="0">
                <a:solidFill>
                  <a:schemeClr val="accent2"/>
                </a:solidFill>
                <a:latin typeface="+mj-lt"/>
                <a:sym typeface="Montserrat"/>
              </a:rPr>
              <a:t>In Words</a:t>
            </a:r>
          </a:p>
          <a:p>
            <a:pPr marL="152396" indent="0">
              <a:buNone/>
            </a:pPr>
            <a:r>
              <a:rPr lang="en-GB" sz="2133" b="1" dirty="0">
                <a:solidFill>
                  <a:schemeClr val="lt1"/>
                </a:solidFill>
                <a:latin typeface="Montserrat"/>
                <a:sym typeface="Montserrat"/>
              </a:rPr>
              <a:t>Sentiment: </a:t>
            </a:r>
            <a:r>
              <a:rPr lang="en-US" sz="2133" dirty="0">
                <a:solidFill>
                  <a:srgbClr val="4D5156"/>
                </a:solidFill>
                <a:latin typeface="arial" panose="020B0604020202020204" pitchFamily="34" charset="0"/>
                <a:sym typeface="Montserrat"/>
              </a:rPr>
              <a:t>A</a:t>
            </a:r>
            <a:r>
              <a:rPr lang="en-US" sz="2133" dirty="0">
                <a:solidFill>
                  <a:srgbClr val="4D5156"/>
                </a:solidFill>
                <a:latin typeface="arial" panose="020B0604020202020204" pitchFamily="34" charset="0"/>
              </a:rPr>
              <a:t>n attitude, thought, or judgment prompted by feeling. It is Positive, Negative or Neutral in our Data.</a:t>
            </a:r>
          </a:p>
          <a:p>
            <a:pPr marL="152396" indent="0">
              <a:buNone/>
            </a:pPr>
            <a:r>
              <a:rPr lang="en-GB" sz="2133" b="1" dirty="0">
                <a:solidFill>
                  <a:schemeClr val="lt1"/>
                </a:solidFill>
                <a:latin typeface="Montserrat"/>
                <a:sym typeface="Montserrat"/>
              </a:rPr>
              <a:t>Sentiment Polarity: </a:t>
            </a:r>
            <a:r>
              <a:rPr lang="en-US" sz="2133" dirty="0">
                <a:solidFill>
                  <a:srgbClr val="202124"/>
                </a:solidFill>
                <a:latin typeface="arial" panose="020B0604020202020204" pitchFamily="34" charset="0"/>
              </a:rPr>
              <a:t>It is the expression that determines the sentimental aspect of an opinion</a:t>
            </a:r>
          </a:p>
          <a:p>
            <a:pPr marL="152396" indent="0">
              <a:buNone/>
            </a:pPr>
            <a:r>
              <a:rPr lang="en-GB" sz="2133" b="1" dirty="0">
                <a:solidFill>
                  <a:schemeClr val="lt1"/>
                </a:solidFill>
                <a:latin typeface="Montserrat"/>
                <a:sym typeface="Montserrat"/>
              </a:rPr>
              <a:t>Sentiment Subjectivity: </a:t>
            </a:r>
            <a:r>
              <a:rPr lang="en-US" sz="2133" dirty="0">
                <a:solidFill>
                  <a:srgbClr val="202124"/>
                </a:solidFill>
                <a:latin typeface="arial" panose="020B0604020202020204" pitchFamily="34" charset="0"/>
              </a:rPr>
              <a:t>Subjective sentences generally refer to personal opinion, emotion or judgment whereas objective refers to factual information. Subjectivity is also a float which lies in the range of [0,1].</a:t>
            </a:r>
          </a:p>
          <a:p>
            <a:endParaRPr lang="en-US" b="0" i="0" dirty="0">
              <a:solidFill>
                <a:srgbClr val="4D5156"/>
              </a:solidFill>
              <a:effectLst/>
              <a:latin typeface="arial" panose="020B0604020202020204" pitchFamily="34" charset="0"/>
            </a:endParaRPr>
          </a:p>
          <a:p>
            <a:endParaRPr lang="en-US" b="0" i="0" dirty="0">
              <a:solidFill>
                <a:srgbClr val="4D5156"/>
              </a:solidFill>
              <a:effectLst/>
              <a:latin typeface="arial" panose="020B0604020202020204" pitchFamily="34" charset="0"/>
            </a:endParaRPr>
          </a:p>
          <a:p>
            <a:endParaRPr lang="en-US" b="0" i="0" dirty="0">
              <a:solidFill>
                <a:srgbClr val="4D5156"/>
              </a:solidFill>
              <a:effectLst/>
              <a:latin typeface="arial" panose="020B0604020202020204" pitchFamily="34" charset="0"/>
            </a:endParaRP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86F4DF-8007-29FE-E763-07DAA478AB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7443" y="4616824"/>
            <a:ext cx="5141875" cy="1718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5592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3587CE-4EF2-D6BA-0C94-93E539B989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i="1" u="sng" dirty="0"/>
              <a:t>Data Cleaning And Preparation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D31273-5E22-C37F-2D14-2E4EA50573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B7955F-7844-458D-3E1D-EB4E065C83F5}"/>
              </a:ext>
            </a:extLst>
          </p:cNvPr>
          <p:cNvSpPr txBox="1"/>
          <p:nvPr/>
        </p:nvSpPr>
        <p:spPr>
          <a:xfrm>
            <a:off x="415600" y="1658471"/>
            <a:ext cx="95474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>
                <a:solidFill>
                  <a:schemeClr val="bg1">
                    <a:lumMod val="75000"/>
                  </a:schemeClr>
                </a:solidFill>
              </a:rPr>
              <a:t>Handling missing values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>
                    <a:lumMod val="75000"/>
                  </a:schemeClr>
                </a:solidFill>
              </a:rPr>
              <a:t>Looking for percentage of null values of each column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>
                    <a:lumMod val="75000"/>
                  </a:schemeClr>
                </a:solidFill>
              </a:rPr>
              <a:t>For columns containing large null values, replacing null with proper values.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>
                    <a:lumMod val="75000"/>
                  </a:schemeClr>
                </a:solidFill>
              </a:rPr>
              <a:t>For columns containing small null values, dropping those nulls.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>
                    <a:lumMod val="75000"/>
                  </a:schemeClr>
                </a:solidFill>
              </a:rPr>
              <a:t>For columns containing more than 50% null, dropping whole column.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lvl="1"/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557362-8520-A1F9-ACB4-AF5D05BB769E}"/>
              </a:ext>
            </a:extLst>
          </p:cNvPr>
          <p:cNvSpPr txBox="1"/>
          <p:nvPr/>
        </p:nvSpPr>
        <p:spPr>
          <a:xfrm>
            <a:off x="582706" y="3429000"/>
            <a:ext cx="59077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>
                <a:solidFill>
                  <a:schemeClr val="bg1">
                    <a:lumMod val="75000"/>
                  </a:schemeClr>
                </a:solidFill>
              </a:rPr>
              <a:t>Making each column values in proper format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>
                    <a:lumMod val="75000"/>
                  </a:schemeClr>
                </a:solidFill>
              </a:rPr>
              <a:t>Removing unnecessary signs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>
                    <a:lumMod val="75000"/>
                  </a:schemeClr>
                </a:solidFill>
              </a:rPr>
              <a:t>Changing Type of values into float or integer from string and other format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1D6ADEE-6832-1F7E-6BC2-8D039D4F4780}"/>
              </a:ext>
            </a:extLst>
          </p:cNvPr>
          <p:cNvSpPr txBox="1"/>
          <p:nvPr/>
        </p:nvSpPr>
        <p:spPr>
          <a:xfrm>
            <a:off x="582706" y="4844648"/>
            <a:ext cx="72434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>
                <a:solidFill>
                  <a:schemeClr val="bg1">
                    <a:lumMod val="75000"/>
                  </a:schemeClr>
                </a:solidFill>
              </a:rPr>
              <a:t>Handling duplicate values </a:t>
            </a:r>
          </a:p>
          <a:p>
            <a:pPr lvl="1"/>
            <a:r>
              <a:rPr lang="en-IN" dirty="0"/>
              <a:t>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A00EFC0-9D62-D7A4-39D5-733AA15ECE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2068" y="3146612"/>
            <a:ext cx="4762500" cy="2716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2064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9058DF-ABE2-E0E7-AA38-CBF692FFA0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i="1" u="sng" dirty="0"/>
              <a:t>Insights Into The Play Store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AEEADA-D2B8-9B64-86C6-512182E1AA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7D90E5-78EF-A684-09CA-2EC3C3A28B3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18" t="39216" r="735" b="20728"/>
          <a:stretch/>
        </p:blipFill>
        <p:spPr>
          <a:xfrm>
            <a:off x="415601" y="1536632"/>
            <a:ext cx="11438260" cy="351049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89028BC-0F5E-B7F9-8C82-69FCA0145465}"/>
              </a:ext>
            </a:extLst>
          </p:cNvPr>
          <p:cNvSpPr txBox="1"/>
          <p:nvPr/>
        </p:nvSpPr>
        <p:spPr>
          <a:xfrm>
            <a:off x="911180" y="5047129"/>
            <a:ext cx="109426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Range Index</a:t>
            </a:r>
            <a:r>
              <a:rPr lang="en-US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: 10841 entries, 0 to 10840 </a:t>
            </a:r>
          </a:p>
          <a:p>
            <a:r>
              <a:rPr lang="en-US" b="1" i="0" dirty="0">
                <a:solidFill>
                  <a:schemeClr val="bg1">
                    <a:lumMod val="75000"/>
                  </a:schemeClr>
                </a:solidFill>
                <a:effectLst/>
                <a:latin typeface="Courier New" panose="02070309020205020404" pitchFamily="49" charset="0"/>
              </a:rPr>
              <a:t>Data columns </a:t>
            </a:r>
            <a:r>
              <a:rPr lang="en-US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(total 13 columns)</a:t>
            </a:r>
          </a:p>
          <a:p>
            <a:r>
              <a:rPr lang="en-US" i="1" u="sng" dirty="0">
                <a:solidFill>
                  <a:srgbClr val="212121"/>
                </a:solidFill>
                <a:latin typeface="Courier New" panose="02070309020205020404" pitchFamily="49" charset="0"/>
              </a:rPr>
              <a:t>7 Numerical columns and 6 Categorical columns</a:t>
            </a:r>
            <a:endParaRPr lang="en-IN" i="1" u="sng" dirty="0"/>
          </a:p>
        </p:txBody>
      </p:sp>
    </p:spTree>
    <p:extLst>
      <p:ext uri="{BB962C8B-B14F-4D97-AF65-F5344CB8AC3E}">
        <p14:creationId xmlns:p14="http://schemas.microsoft.com/office/powerpoint/2010/main" val="39432940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FFAB00-29D4-169E-0FF7-4CA8E4785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i="1" u="sng" dirty="0"/>
              <a:t>Insights Into The User Reviews Data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534072-05ED-789A-0F3E-8D9BFD471F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1536633"/>
            <a:ext cx="11360800" cy="3492567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59359B-0F6F-DC98-A6AD-CA3A5563BC9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8" t="44837" r="1449" b="19085"/>
          <a:stretch/>
        </p:blipFill>
        <p:spPr>
          <a:xfrm>
            <a:off x="259976" y="1536633"/>
            <a:ext cx="11516424" cy="358588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39EB715-E0DC-1B9E-378A-355B69A1AC9D}"/>
              </a:ext>
            </a:extLst>
          </p:cNvPr>
          <p:cNvSpPr txBox="1"/>
          <p:nvPr/>
        </p:nvSpPr>
        <p:spPr>
          <a:xfrm>
            <a:off x="499506" y="5122515"/>
            <a:ext cx="11360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Range Index</a:t>
            </a:r>
            <a:r>
              <a:rPr lang="en-US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: 64295 entries, 0 to 64294 </a:t>
            </a:r>
          </a:p>
          <a:p>
            <a:r>
              <a:rPr lang="en-US" b="1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Data columns </a:t>
            </a:r>
            <a:r>
              <a:rPr lang="en-US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(total 5 columns)</a:t>
            </a:r>
          </a:p>
          <a:p>
            <a:r>
              <a:rPr lang="en-US" dirty="0">
                <a:solidFill>
                  <a:srgbClr val="212121"/>
                </a:solidFill>
                <a:latin typeface="Courier New" panose="02070309020205020404" pitchFamily="49" charset="0"/>
              </a:rPr>
              <a:t>2 Numerical and 3 Categorical features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13552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E32322-85C2-2604-AECD-6B485E908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377" y="198920"/>
            <a:ext cx="11360800" cy="763600"/>
          </a:xfrm>
        </p:spPr>
        <p:txBody>
          <a:bodyPr/>
          <a:lstStyle/>
          <a:p>
            <a:r>
              <a:rPr lang="en-IN" b="1" i="1" u="sng" dirty="0"/>
              <a:t>Category Wise Distribution Of The Apps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11A70F4-9C30-9896-8C6F-829944E7CF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600" y="1163715"/>
            <a:ext cx="11360800" cy="549536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6C0C088-80CB-ECD3-E638-7655080E7D53}"/>
              </a:ext>
            </a:extLst>
          </p:cNvPr>
          <p:cNvSpPr txBox="1"/>
          <p:nvPr/>
        </p:nvSpPr>
        <p:spPr>
          <a:xfrm>
            <a:off x="5611906" y="1883092"/>
            <a:ext cx="5008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00"/>
                </a:highlight>
              </a:rPr>
              <a:t>Family category has the highest no. of Apps</a:t>
            </a:r>
          </a:p>
        </p:txBody>
      </p:sp>
    </p:spTree>
    <p:extLst>
      <p:ext uri="{BB962C8B-B14F-4D97-AF65-F5344CB8AC3E}">
        <p14:creationId xmlns:p14="http://schemas.microsoft.com/office/powerpoint/2010/main" val="18076574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8EC571-2E95-5CF8-DEB0-BF1D35BF28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553" y="334679"/>
            <a:ext cx="11360800" cy="763600"/>
          </a:xfrm>
        </p:spPr>
        <p:txBody>
          <a:bodyPr/>
          <a:lstStyle/>
          <a:p>
            <a:r>
              <a:rPr lang="en-IN" b="1" i="1" u="sng" dirty="0"/>
              <a:t>Distribution Of Size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FCB36F-0B0E-FF10-FEBE-40B9D97776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059" y="1098279"/>
            <a:ext cx="10150577" cy="554018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6E45A48-EA75-1DAA-D8F7-193583E66C8C}"/>
              </a:ext>
            </a:extLst>
          </p:cNvPr>
          <p:cNvSpPr txBox="1"/>
          <p:nvPr/>
        </p:nvSpPr>
        <p:spPr>
          <a:xfrm>
            <a:off x="4625788" y="2299447"/>
            <a:ext cx="6122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00"/>
                </a:highlight>
              </a:rPr>
              <a:t>Most the app sizes are in between 0 MB  to 20MB</a:t>
            </a:r>
          </a:p>
        </p:txBody>
      </p:sp>
    </p:spTree>
    <p:extLst>
      <p:ext uri="{BB962C8B-B14F-4D97-AF65-F5344CB8AC3E}">
        <p14:creationId xmlns:p14="http://schemas.microsoft.com/office/powerpoint/2010/main" val="3078274400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CC0000"/>
      </a:dk1>
      <a:lt1>
        <a:srgbClr val="134F5C"/>
      </a:lt1>
      <a:dk2>
        <a:srgbClr val="F5FDFF"/>
      </a:dk2>
      <a:lt2>
        <a:srgbClr val="FFF1F1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822</TotalTime>
  <Words>843</Words>
  <Application>Microsoft Office PowerPoint</Application>
  <PresentationFormat>Widescreen</PresentationFormat>
  <Paragraphs>105</Paragraphs>
  <Slides>25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3" baseType="lpstr">
      <vt:lpstr>Arial</vt:lpstr>
      <vt:lpstr>Arial</vt:lpstr>
      <vt:lpstr>Calibri</vt:lpstr>
      <vt:lpstr>Courier New</vt:lpstr>
      <vt:lpstr>Montserrat</vt:lpstr>
      <vt:lpstr>Roboto</vt:lpstr>
      <vt:lpstr>Wingdings</vt:lpstr>
      <vt:lpstr>Simple Light</vt:lpstr>
      <vt:lpstr>                  Capstone Project -1       Play Store App Review Analysis                                          Individual Project                                           Saurabh Shinkar</vt:lpstr>
      <vt:lpstr>Problem Statement</vt:lpstr>
      <vt:lpstr>Understanding Of The Play Store Data</vt:lpstr>
      <vt:lpstr>Understanding Of The User Reviews Data</vt:lpstr>
      <vt:lpstr>Data Cleaning And Preparation</vt:lpstr>
      <vt:lpstr>Insights Into The Play Store Data</vt:lpstr>
      <vt:lpstr>Insights Into The User Reviews Data</vt:lpstr>
      <vt:lpstr>Category Wise Distribution Of The Apps</vt:lpstr>
      <vt:lpstr>Distribution Of Size </vt:lpstr>
      <vt:lpstr>Content Rating Value Counts</vt:lpstr>
      <vt:lpstr>Free And Paid Apps </vt:lpstr>
      <vt:lpstr>Top 15 Genres Count</vt:lpstr>
      <vt:lpstr>Top 50 Install App’s Category</vt:lpstr>
      <vt:lpstr>Installs Of Paid Category</vt:lpstr>
      <vt:lpstr>PowerPoint Presentation</vt:lpstr>
      <vt:lpstr>Correlation Heatmap Of The Play Store Data </vt:lpstr>
      <vt:lpstr>Regression Line Of Installs And Reviews</vt:lpstr>
      <vt:lpstr>Word Cloud Image Of Translated Reviews</vt:lpstr>
      <vt:lpstr>Sentiment Count</vt:lpstr>
      <vt:lpstr>Category And Sentiment Counts</vt:lpstr>
      <vt:lpstr>Sentiment Polarity</vt:lpstr>
      <vt:lpstr>Sentiment Subjectivity</vt:lpstr>
      <vt:lpstr>Conclusion’s</vt:lpstr>
      <vt:lpstr>Conclusion’s (continued)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Capstone Project -1       Play Store App Review Analysis                                          Individual Project                                           Saurabh Shinkar</dc:title>
  <dc:creator>Saurabh Shinkar</dc:creator>
  <cp:lastModifiedBy>Saurabh Shinkar</cp:lastModifiedBy>
  <cp:revision>4</cp:revision>
  <dcterms:created xsi:type="dcterms:W3CDTF">2022-08-08T06:49:01Z</dcterms:created>
  <dcterms:modified xsi:type="dcterms:W3CDTF">2022-08-09T08:55:17Z</dcterms:modified>
</cp:coreProperties>
</file>